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318" r:id="rId25"/>
    <p:sldId id="319" r:id="rId26"/>
    <p:sldId id="294" r:id="rId27"/>
    <p:sldId id="267" r:id="rId28"/>
    <p:sldId id="317" r:id="rId29"/>
    <p:sldId id="268" r:id="rId30"/>
    <p:sldId id="269" r:id="rId31"/>
    <p:sldId id="321" r:id="rId32"/>
    <p:sldId id="270" r:id="rId33"/>
    <p:sldId id="271" r:id="rId34"/>
    <p:sldId id="322" r:id="rId35"/>
    <p:sldId id="272" r:id="rId36"/>
    <p:sldId id="314" r:id="rId37"/>
    <p:sldId id="315" r:id="rId38"/>
    <p:sldId id="316" r:id="rId39"/>
    <p:sldId id="323" r:id="rId40"/>
    <p:sldId id="324" r:id="rId41"/>
    <p:sldId id="326" r:id="rId42"/>
    <p:sldId id="274" r:id="rId43"/>
    <p:sldId id="275" r:id="rId44"/>
    <p:sldId id="276" r:id="rId45"/>
    <p:sldId id="277" r:id="rId46"/>
    <p:sldId id="278" r:id="rId47"/>
    <p:sldId id="295" r:id="rId48"/>
    <p:sldId id="296" r:id="rId49"/>
    <p:sldId id="297" r:id="rId50"/>
    <p:sldId id="299" r:id="rId51"/>
    <p:sldId id="298" r:id="rId52"/>
    <p:sldId id="300" r:id="rId53"/>
    <p:sldId id="305" r:id="rId54"/>
    <p:sldId id="311" r:id="rId55"/>
    <p:sldId id="312" r:id="rId56"/>
    <p:sldId id="313" r:id="rId57"/>
    <p:sldId id="279" r:id="rId58"/>
    <p:sldId id="280" r:id="rId59"/>
    <p:sldId id="284" r:id="rId60"/>
    <p:sldId id="282" r:id="rId61"/>
    <p:sldId id="283" r:id="rId62"/>
    <p:sldId id="285" r:id="rId63"/>
    <p:sldId id="286" r:id="rId64"/>
    <p:sldId id="308" r:id="rId65"/>
    <p:sldId id="309" r:id="rId66"/>
    <p:sldId id="310" r:id="rId67"/>
    <p:sldId id="320" r:id="rId68"/>
    <p:sldId id="287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318"/>
            <p14:sldId id="319"/>
            <p14:sldId id="294"/>
            <p14:sldId id="267"/>
            <p14:sldId id="317"/>
            <p14:sldId id="268"/>
            <p14:sldId id="269"/>
            <p14:sldId id="321"/>
            <p14:sldId id="270"/>
            <p14:sldId id="271"/>
            <p14:sldId id="322"/>
            <p14:sldId id="272"/>
            <p14:sldId id="314"/>
            <p14:sldId id="315"/>
            <p14:sldId id="316"/>
            <p14:sldId id="323"/>
            <p14:sldId id="324"/>
            <p14:sldId id="326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32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824" autoAdjust="0"/>
  </p:normalViewPr>
  <p:slideViewPr>
    <p:cSldViewPr>
      <p:cViewPr varScale="1">
        <p:scale>
          <a:sx n="84" d="100"/>
          <a:sy n="84" d="100"/>
        </p:scale>
        <p:origin x="82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friendly.github.io/VisMLM-course/R/install-vismlm-pkgs.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2022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12720" imgH="241200" progId="Equation.DSMT4">
                  <p:embed/>
                </p:oleObj>
              </mc:Choice>
              <mc:Fallback>
                <p:oleObj name="Equation" r:id="rId2" imgW="2412720" imgH="2412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02865" imgH="241195" progId="Equation.DSMT4">
                  <p:embed/>
                </p:oleObj>
              </mc:Choice>
              <mc:Fallback>
                <p:oleObj name="Equation" r:id="rId4" imgW="1002865" imgH="241195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 </a:t>
                </a:r>
                <a:r>
                  <a:rPr lang="en-US" sz="2400" b="0" dirty="0"/>
                  <a:t> </a:t>
                </a:r>
                <a:endParaRPr lang="en-US" sz="2400" b="0" baseline="-25000" dirty="0"/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D082CA2-8C0B-4B4A-832A-A851C9722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Linear </a:t>
            </a:r>
            <a:r>
              <a:rPr lang="en-US"/>
              <a:t>models review</a:t>
            </a:r>
            <a:endParaRPr lang="en-US" dirty="0"/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Data plots:</a:t>
            </a:r>
          </a:p>
          <a:p>
            <a:pPr lvl="1"/>
            <a:r>
              <a:rPr lang="en-US" sz="2400" dirty="0"/>
              <a:t>plot response (y) vs. predictors, with smooth summaries</a:t>
            </a:r>
          </a:p>
          <a:p>
            <a:pPr lvl="1"/>
            <a:r>
              <a:rPr lang="en-US" sz="2400" dirty="0"/>
              <a:t>scatterplot matrix --- all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80DB-16FB-4AB2-9398-25100BC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3488122"/>
            <a:ext cx="4356579" cy="297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99A27-D9AF-4A40-8D45-BD16C357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65893"/>
            <a:ext cx="3116293" cy="3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sz="2400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vs. predictors,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sz="2400" dirty="0"/>
                  <a:t> for variables not shown.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DEFAA-E74C-4876-A646-E48B9F591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1" y="3134673"/>
            <a:ext cx="4061718" cy="32469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8B4710-552B-4657-BE74-01B5A674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23" y="3050095"/>
            <a:ext cx="3913377" cy="33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Diagnostic plots</a:t>
            </a:r>
          </a:p>
          <a:p>
            <a:pPr lvl="1"/>
            <a:r>
              <a:rPr lang="en-US" sz="2400" dirty="0"/>
              <a:t>N QQ plot: normality of residuals? outliers?</a:t>
            </a:r>
          </a:p>
          <a:p>
            <a:pPr lvl="1"/>
            <a:r>
              <a:rPr lang="en-US" sz="2400" dirty="0"/>
              <a:t>Influence plots: leverage &amp; outliers</a:t>
            </a:r>
          </a:p>
          <a:p>
            <a:pPr lvl="1"/>
            <a:r>
              <a:rPr lang="en-US" sz="2400" dirty="0"/>
              <a:t>Spread-level plots (non-constant variance?)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08D1-986B-4E11-BEA9-AA65105F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92644"/>
            <a:ext cx="4605690" cy="37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C:\Users\friendly\Dropbox\Documents\SCS\VisMLM-course\fig\logos\car-hex.png">
            <a:extLst>
              <a:ext uri="{FF2B5EF4-FFF2-40B4-BE49-F238E27FC236}">
                <a16:creationId xmlns:a16="http://schemas.microsoft.com/office/drawing/2014/main" id="{0A7F829B-C6E8-4C3D-9589-FA7ECEFA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19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friendly\Dropbox\Documents\SCS\VisMLM-course\fig\logos\effects-hex.png">
            <a:extLst>
              <a:ext uri="{FF2B5EF4-FFF2-40B4-BE49-F238E27FC236}">
                <a16:creationId xmlns:a16="http://schemas.microsoft.com/office/drawing/2014/main" id="{7661E51A-5833-400E-93BC-63AF6675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787" y="2274651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to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8140C-ED01-47B7-A1E8-04B6B345E1C8}"/>
              </a:ext>
            </a:extLst>
          </p:cNvPr>
          <p:cNvCxnSpPr/>
          <p:nvPr/>
        </p:nvCxnSpPr>
        <p:spPr>
          <a:xfrm>
            <a:off x="1600200" y="4267200"/>
            <a:ext cx="3962400" cy="5262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0EB019-AC79-4AFA-BDCA-6884B807C056}"/>
              </a:ext>
            </a:extLst>
          </p:cNvPr>
          <p:cNvSpPr/>
          <p:nvPr/>
        </p:nvSpPr>
        <p:spPr>
          <a:xfrm>
            <a:off x="4343400" y="5797134"/>
            <a:ext cx="4267200" cy="457200"/>
          </a:xfrm>
          <a:custGeom>
            <a:avLst/>
            <a:gdLst>
              <a:gd name="connsiteX0" fmla="*/ 0 w 4267200"/>
              <a:gd name="connsiteY0" fmla="*/ 76202 h 457200"/>
              <a:gd name="connsiteX1" fmla="*/ 76202 w 4267200"/>
              <a:gd name="connsiteY1" fmla="*/ 0 h 457200"/>
              <a:gd name="connsiteX2" fmla="*/ 746326 w 4267200"/>
              <a:gd name="connsiteY2" fmla="*/ 0 h 457200"/>
              <a:gd name="connsiteX3" fmla="*/ 1293006 w 4267200"/>
              <a:gd name="connsiteY3" fmla="*/ 0 h 457200"/>
              <a:gd name="connsiteX4" fmla="*/ 1798538 w 4267200"/>
              <a:gd name="connsiteY4" fmla="*/ 0 h 457200"/>
              <a:gd name="connsiteX5" fmla="*/ 2427514 w 4267200"/>
              <a:gd name="connsiteY5" fmla="*/ 0 h 457200"/>
              <a:gd name="connsiteX6" fmla="*/ 2974194 w 4267200"/>
              <a:gd name="connsiteY6" fmla="*/ 0 h 457200"/>
              <a:gd name="connsiteX7" fmla="*/ 3644318 w 4267200"/>
              <a:gd name="connsiteY7" fmla="*/ 0 h 457200"/>
              <a:gd name="connsiteX8" fmla="*/ 4190998 w 4267200"/>
              <a:gd name="connsiteY8" fmla="*/ 0 h 457200"/>
              <a:gd name="connsiteX9" fmla="*/ 4267200 w 4267200"/>
              <a:gd name="connsiteY9" fmla="*/ 76202 h 457200"/>
              <a:gd name="connsiteX10" fmla="*/ 4267200 w 4267200"/>
              <a:gd name="connsiteY10" fmla="*/ 380998 h 457200"/>
              <a:gd name="connsiteX11" fmla="*/ 4190998 w 4267200"/>
              <a:gd name="connsiteY11" fmla="*/ 457200 h 457200"/>
              <a:gd name="connsiteX12" fmla="*/ 3726614 w 4267200"/>
              <a:gd name="connsiteY12" fmla="*/ 457200 h 457200"/>
              <a:gd name="connsiteX13" fmla="*/ 3056490 w 4267200"/>
              <a:gd name="connsiteY13" fmla="*/ 457200 h 457200"/>
              <a:gd name="connsiteX14" fmla="*/ 2550958 w 4267200"/>
              <a:gd name="connsiteY14" fmla="*/ 457200 h 457200"/>
              <a:gd name="connsiteX15" fmla="*/ 1963130 w 4267200"/>
              <a:gd name="connsiteY15" fmla="*/ 457200 h 457200"/>
              <a:gd name="connsiteX16" fmla="*/ 1293006 w 4267200"/>
              <a:gd name="connsiteY16" fmla="*/ 457200 h 457200"/>
              <a:gd name="connsiteX17" fmla="*/ 705178 w 4267200"/>
              <a:gd name="connsiteY17" fmla="*/ 457200 h 457200"/>
              <a:gd name="connsiteX18" fmla="*/ 76202 w 4267200"/>
              <a:gd name="connsiteY18" fmla="*/ 457200 h 457200"/>
              <a:gd name="connsiteX19" fmla="*/ 0 w 4267200"/>
              <a:gd name="connsiteY19" fmla="*/ 380998 h 457200"/>
              <a:gd name="connsiteX20" fmla="*/ 0 w 4267200"/>
              <a:gd name="connsiteY20" fmla="*/ 7620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67200" h="457200" extrusionOk="0">
                <a:moveTo>
                  <a:pt x="0" y="76202"/>
                </a:moveTo>
                <a:cubicBezTo>
                  <a:pt x="-6847" y="29894"/>
                  <a:pt x="32844" y="478"/>
                  <a:pt x="76202" y="0"/>
                </a:cubicBezTo>
                <a:cubicBezTo>
                  <a:pt x="338468" y="-50755"/>
                  <a:pt x="469132" y="32693"/>
                  <a:pt x="746326" y="0"/>
                </a:cubicBezTo>
                <a:cubicBezTo>
                  <a:pt x="1023520" y="-32693"/>
                  <a:pt x="1076587" y="43825"/>
                  <a:pt x="1293006" y="0"/>
                </a:cubicBezTo>
                <a:cubicBezTo>
                  <a:pt x="1509425" y="-43825"/>
                  <a:pt x="1619343" y="21187"/>
                  <a:pt x="1798538" y="0"/>
                </a:cubicBezTo>
                <a:cubicBezTo>
                  <a:pt x="1977733" y="-21187"/>
                  <a:pt x="2125598" y="13391"/>
                  <a:pt x="2427514" y="0"/>
                </a:cubicBezTo>
                <a:cubicBezTo>
                  <a:pt x="2729430" y="-13391"/>
                  <a:pt x="2766795" y="8033"/>
                  <a:pt x="2974194" y="0"/>
                </a:cubicBezTo>
                <a:cubicBezTo>
                  <a:pt x="3181593" y="-8033"/>
                  <a:pt x="3490092" y="23307"/>
                  <a:pt x="3644318" y="0"/>
                </a:cubicBezTo>
                <a:cubicBezTo>
                  <a:pt x="3798544" y="-23307"/>
                  <a:pt x="3966754" y="51628"/>
                  <a:pt x="4190998" y="0"/>
                </a:cubicBezTo>
                <a:cubicBezTo>
                  <a:pt x="4229893" y="5278"/>
                  <a:pt x="4263924" y="30317"/>
                  <a:pt x="4267200" y="76202"/>
                </a:cubicBezTo>
                <a:cubicBezTo>
                  <a:pt x="4268987" y="205175"/>
                  <a:pt x="4255232" y="261067"/>
                  <a:pt x="4267200" y="380998"/>
                </a:cubicBezTo>
                <a:cubicBezTo>
                  <a:pt x="4270634" y="428194"/>
                  <a:pt x="4234033" y="467037"/>
                  <a:pt x="4190998" y="457200"/>
                </a:cubicBezTo>
                <a:cubicBezTo>
                  <a:pt x="3983718" y="467443"/>
                  <a:pt x="3939077" y="404449"/>
                  <a:pt x="3726614" y="457200"/>
                </a:cubicBezTo>
                <a:cubicBezTo>
                  <a:pt x="3514151" y="509951"/>
                  <a:pt x="3279567" y="383949"/>
                  <a:pt x="3056490" y="457200"/>
                </a:cubicBezTo>
                <a:cubicBezTo>
                  <a:pt x="2833413" y="530451"/>
                  <a:pt x="2698214" y="408335"/>
                  <a:pt x="2550958" y="457200"/>
                </a:cubicBezTo>
                <a:cubicBezTo>
                  <a:pt x="2403702" y="506065"/>
                  <a:pt x="2181429" y="444777"/>
                  <a:pt x="1963130" y="457200"/>
                </a:cubicBezTo>
                <a:cubicBezTo>
                  <a:pt x="1744831" y="469623"/>
                  <a:pt x="1542864" y="405645"/>
                  <a:pt x="1293006" y="457200"/>
                </a:cubicBezTo>
                <a:cubicBezTo>
                  <a:pt x="1043148" y="508755"/>
                  <a:pt x="964703" y="408765"/>
                  <a:pt x="705178" y="457200"/>
                </a:cubicBezTo>
                <a:cubicBezTo>
                  <a:pt x="445653" y="505635"/>
                  <a:pt x="334381" y="415457"/>
                  <a:pt x="76202" y="457200"/>
                </a:cubicBezTo>
                <a:cubicBezTo>
                  <a:pt x="24637" y="457590"/>
                  <a:pt x="562" y="422070"/>
                  <a:pt x="0" y="380998"/>
                </a:cubicBezTo>
                <a:cubicBezTo>
                  <a:pt x="-36300" y="255604"/>
                  <a:pt x="31323" y="198653"/>
                  <a:pt x="0" y="76202"/>
                </a:cubicBezTo>
                <a:close/>
              </a:path>
            </a:pathLst>
          </a:custGeom>
          <a:noFill/>
          <a:ln w="22225">
            <a:solidFill>
              <a:schemeClr val="accent1">
                <a:shade val="50000"/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773D01-F475-41C8-B5AD-5969FD15BE18}"/>
              </a:ext>
            </a:extLst>
          </p:cNvPr>
          <p:cNvSpPr/>
          <p:nvPr/>
        </p:nvSpPr>
        <p:spPr>
          <a:xfrm>
            <a:off x="6454877" y="2221345"/>
            <a:ext cx="2495806" cy="1060920"/>
          </a:xfrm>
          <a:custGeom>
            <a:avLst/>
            <a:gdLst>
              <a:gd name="connsiteX0" fmla="*/ 0 w 2495806"/>
              <a:gd name="connsiteY0" fmla="*/ 176824 h 1060920"/>
              <a:gd name="connsiteX1" fmla="*/ 176824 w 2495806"/>
              <a:gd name="connsiteY1" fmla="*/ 0 h 1060920"/>
              <a:gd name="connsiteX2" fmla="*/ 755207 w 2495806"/>
              <a:gd name="connsiteY2" fmla="*/ 0 h 1060920"/>
              <a:gd name="connsiteX3" fmla="*/ 1269325 w 2495806"/>
              <a:gd name="connsiteY3" fmla="*/ 0 h 1060920"/>
              <a:gd name="connsiteX4" fmla="*/ 1762021 w 2495806"/>
              <a:gd name="connsiteY4" fmla="*/ 0 h 1060920"/>
              <a:gd name="connsiteX5" fmla="*/ 2318982 w 2495806"/>
              <a:gd name="connsiteY5" fmla="*/ 0 h 1060920"/>
              <a:gd name="connsiteX6" fmla="*/ 2495806 w 2495806"/>
              <a:gd name="connsiteY6" fmla="*/ 176824 h 1060920"/>
              <a:gd name="connsiteX7" fmla="*/ 2495806 w 2495806"/>
              <a:gd name="connsiteY7" fmla="*/ 530460 h 1060920"/>
              <a:gd name="connsiteX8" fmla="*/ 2495806 w 2495806"/>
              <a:gd name="connsiteY8" fmla="*/ 884096 h 1060920"/>
              <a:gd name="connsiteX9" fmla="*/ 2318982 w 2495806"/>
              <a:gd name="connsiteY9" fmla="*/ 1060920 h 1060920"/>
              <a:gd name="connsiteX10" fmla="*/ 1783443 w 2495806"/>
              <a:gd name="connsiteY10" fmla="*/ 1060920 h 1060920"/>
              <a:gd name="connsiteX11" fmla="*/ 1269325 w 2495806"/>
              <a:gd name="connsiteY11" fmla="*/ 1060920 h 1060920"/>
              <a:gd name="connsiteX12" fmla="*/ 690942 w 2495806"/>
              <a:gd name="connsiteY12" fmla="*/ 1060920 h 1060920"/>
              <a:gd name="connsiteX13" fmla="*/ 176824 w 2495806"/>
              <a:gd name="connsiteY13" fmla="*/ 1060920 h 1060920"/>
              <a:gd name="connsiteX14" fmla="*/ 0 w 2495806"/>
              <a:gd name="connsiteY14" fmla="*/ 884096 h 1060920"/>
              <a:gd name="connsiteX15" fmla="*/ 0 w 2495806"/>
              <a:gd name="connsiteY15" fmla="*/ 523387 h 1060920"/>
              <a:gd name="connsiteX16" fmla="*/ 0 w 2495806"/>
              <a:gd name="connsiteY16" fmla="*/ 176824 h 106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95806" h="1060920" extrusionOk="0">
                <a:moveTo>
                  <a:pt x="0" y="176824"/>
                </a:moveTo>
                <a:cubicBezTo>
                  <a:pt x="-12867" y="71230"/>
                  <a:pt x="53264" y="9722"/>
                  <a:pt x="176824" y="0"/>
                </a:cubicBezTo>
                <a:cubicBezTo>
                  <a:pt x="465275" y="-520"/>
                  <a:pt x="486771" y="28593"/>
                  <a:pt x="755207" y="0"/>
                </a:cubicBezTo>
                <a:cubicBezTo>
                  <a:pt x="1023643" y="-28593"/>
                  <a:pt x="1075287" y="32210"/>
                  <a:pt x="1269325" y="0"/>
                </a:cubicBezTo>
                <a:cubicBezTo>
                  <a:pt x="1463363" y="-32210"/>
                  <a:pt x="1563180" y="23935"/>
                  <a:pt x="1762021" y="0"/>
                </a:cubicBezTo>
                <a:cubicBezTo>
                  <a:pt x="1960862" y="-23935"/>
                  <a:pt x="2054107" y="53372"/>
                  <a:pt x="2318982" y="0"/>
                </a:cubicBezTo>
                <a:cubicBezTo>
                  <a:pt x="2418217" y="-3247"/>
                  <a:pt x="2490671" y="78381"/>
                  <a:pt x="2495806" y="176824"/>
                </a:cubicBezTo>
                <a:cubicBezTo>
                  <a:pt x="2526922" y="262335"/>
                  <a:pt x="2491562" y="393651"/>
                  <a:pt x="2495806" y="530460"/>
                </a:cubicBezTo>
                <a:cubicBezTo>
                  <a:pt x="2500050" y="667269"/>
                  <a:pt x="2485581" y="753123"/>
                  <a:pt x="2495806" y="884096"/>
                </a:cubicBezTo>
                <a:cubicBezTo>
                  <a:pt x="2502278" y="983309"/>
                  <a:pt x="2394225" y="1057295"/>
                  <a:pt x="2318982" y="1060920"/>
                </a:cubicBezTo>
                <a:cubicBezTo>
                  <a:pt x="2179645" y="1094218"/>
                  <a:pt x="1975010" y="1039017"/>
                  <a:pt x="1783443" y="1060920"/>
                </a:cubicBezTo>
                <a:cubicBezTo>
                  <a:pt x="1591876" y="1082823"/>
                  <a:pt x="1504058" y="1022245"/>
                  <a:pt x="1269325" y="1060920"/>
                </a:cubicBezTo>
                <a:cubicBezTo>
                  <a:pt x="1034592" y="1099595"/>
                  <a:pt x="881919" y="1034784"/>
                  <a:pt x="690942" y="1060920"/>
                </a:cubicBezTo>
                <a:cubicBezTo>
                  <a:pt x="499965" y="1087056"/>
                  <a:pt x="357508" y="1016821"/>
                  <a:pt x="176824" y="1060920"/>
                </a:cubicBezTo>
                <a:cubicBezTo>
                  <a:pt x="53521" y="1065131"/>
                  <a:pt x="-22200" y="966435"/>
                  <a:pt x="0" y="884096"/>
                </a:cubicBezTo>
                <a:cubicBezTo>
                  <a:pt x="-26741" y="801069"/>
                  <a:pt x="18334" y="626459"/>
                  <a:pt x="0" y="523387"/>
                </a:cubicBezTo>
                <a:cubicBezTo>
                  <a:pt x="-18334" y="420315"/>
                  <a:pt x="532" y="289741"/>
                  <a:pt x="0" y="176824"/>
                </a:cubicBezTo>
                <a:close/>
              </a:path>
            </a:pathLst>
          </a:custGeom>
          <a:noFill/>
          <a:ln w="22225">
            <a:solidFill>
              <a:schemeClr val="accent1">
                <a:shade val="50000"/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53340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9"/>
              </a:rPr>
              <a:t>https://friendly.github.io/VisMLM-course/R/install-vismlm-pkgs.r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298FC3-E5A3-41C1-A24E-08D21F9361DA}"/>
              </a:ext>
            </a:extLst>
          </p:cNvPr>
          <p:cNvSpPr txBox="1"/>
          <p:nvPr/>
        </p:nvSpPr>
        <p:spPr>
          <a:xfrm>
            <a:off x="457200" y="1219200"/>
            <a:ext cx="8229600" cy="283154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(data=Prestige, 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aes</a:t>
            </a:r>
            <a:r>
              <a:rPr lang="en-US" sz="1600" dirty="0"/>
              <a:t>(x = income, y = prestige))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color = "red", se=FALSE, size=2)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 = "blue", size = 2, fill="blue", alpha=0.1)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stat_ellipse</a:t>
            </a:r>
            <a:r>
              <a:rPr lang="en-US" sz="1600" dirty="0"/>
              <a:t>(</a:t>
            </a:r>
            <a:r>
              <a:rPr lang="en-US" sz="1600" dirty="0" err="1"/>
              <a:t>geom</a:t>
            </a:r>
            <a:r>
              <a:rPr lang="en-US" sz="1600" dirty="0"/>
              <a:t> = "polygon", alpha = 0.2, color = "green3")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geom_text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(label=</a:t>
            </a:r>
            <a:r>
              <a:rPr lang="en-US" sz="1600" dirty="0" err="1"/>
              <a:t>ifelse</a:t>
            </a:r>
            <a:r>
              <a:rPr lang="en-US" sz="1600" dirty="0"/>
              <a:t>(income&gt;18000,                          </a:t>
            </a:r>
            <a:r>
              <a:rPr lang="en-US" sz="1600" dirty="0">
                <a:solidFill>
                  <a:srgbClr val="00B050"/>
                </a:solidFill>
              </a:rPr>
              <a:t># select points to label (kludge!)</a:t>
            </a:r>
          </a:p>
          <a:p>
            <a:r>
              <a:rPr lang="en-US" sz="1600" dirty="0"/>
              <a:t>                             </a:t>
            </a:r>
            <a:r>
              <a:rPr lang="en-US" sz="1600" dirty="0" err="1"/>
              <a:t>as.character</a:t>
            </a:r>
            <a:r>
              <a:rPr lang="en-US" sz="1600" dirty="0"/>
              <a:t>(</a:t>
            </a:r>
            <a:r>
              <a:rPr lang="en-US" sz="1600" dirty="0" err="1"/>
              <a:t>row.names</a:t>
            </a:r>
            <a:r>
              <a:rPr lang="en-US" sz="1600" dirty="0"/>
              <a:t>(Prestige)),'')), 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hjust</a:t>
            </a:r>
            <a:r>
              <a:rPr lang="en-US" sz="1600" dirty="0"/>
              <a:t>=1, </a:t>
            </a:r>
            <a:r>
              <a:rPr lang="en-US" sz="1600" dirty="0" err="1"/>
              <a:t>vjust</a:t>
            </a:r>
            <a:r>
              <a:rPr lang="en-US" sz="1600" dirty="0"/>
              <a:t>=0)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18)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1388A-1CEE-40FF-B2A4-3A2169B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same,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9B09D-A255-4912-B47F-3ADB1300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5811FDC-EF95-4F04-9B53-B23A115A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13747"/>
            <a:ext cx="4024789" cy="2907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9C6FE-844B-45A6-A9A4-8B65981B5B33}"/>
              </a:ext>
            </a:extLst>
          </p:cNvPr>
          <p:cNvSpPr txBox="1"/>
          <p:nvPr/>
        </p:nvSpPr>
        <p:spPr>
          <a:xfrm>
            <a:off x="533400" y="43434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do the same with ggplot2</a:t>
            </a:r>
          </a:p>
          <a:p>
            <a:endParaRPr lang="en-US" dirty="0"/>
          </a:p>
          <a:p>
            <a:r>
              <a:rPr lang="en-US" dirty="0"/>
              <a:t>Each layer needs a </a:t>
            </a:r>
            <a:r>
              <a:rPr lang="en-US" dirty="0" err="1"/>
              <a:t>geom</a:t>
            </a:r>
            <a:r>
              <a:rPr lang="en-US" dirty="0"/>
              <a:t>_ or stat_</a:t>
            </a:r>
          </a:p>
        </p:txBody>
      </p:sp>
    </p:spTree>
    <p:extLst>
      <p:ext uri="{BB962C8B-B14F-4D97-AF65-F5344CB8AC3E}">
        <p14:creationId xmlns:p14="http://schemas.microsoft.com/office/powerpoint/2010/main" val="1895350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       </a:t>
            </a:r>
            <a:r>
              <a:rPr lang="en-US" sz="1400" dirty="0">
                <a:solidFill>
                  <a:srgbClr val="00B050"/>
                </a:solidFill>
                <a:latin typeface="Lucida Console" pitchFamily="49" charset="0"/>
              </a:rPr>
              <a:t># plot on log scale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16163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</a:p>
          <a:p>
            <a:r>
              <a:rPr lang="en-US" dirty="0"/>
              <a:t>E.g., using log2(income)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749AF-3251-471D-ADC9-8EEA270865D5}"/>
              </a:ext>
            </a:extLst>
          </p:cNvPr>
          <p:cNvSpPr txBox="1"/>
          <p:nvPr/>
        </p:nvSpPr>
        <p:spPr>
          <a:xfrm>
            <a:off x="518652" y="4874161"/>
            <a:ext cx="26670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a-DK" sz="1400" dirty="0"/>
              <a:t>&gt; coef(mod_log)</a:t>
            </a:r>
          </a:p>
          <a:p>
            <a:r>
              <a:rPr lang="da-DK" sz="1400" dirty="0"/>
              <a:t> (Intercept) log2(income) </a:t>
            </a:r>
          </a:p>
          <a:p>
            <a:r>
              <a:rPr lang="da-DK" sz="1400" dirty="0"/>
              <a:t>      -139.9         14.9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615E6-5478-4EE4-83BB-1608527CE3DD}"/>
              </a:ext>
            </a:extLst>
          </p:cNvPr>
          <p:cNvSpPr txBox="1"/>
          <p:nvPr/>
        </p:nvSpPr>
        <p:spPr>
          <a:xfrm>
            <a:off x="518652" y="5776454"/>
            <a:ext cx="306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* income -&gt; prestige </a:t>
            </a:r>
            <a:r>
              <a:rPr lang="en-US" dirty="0">
                <a:sym typeface="Symbol" panose="05050102010706020507" pitchFamily="18" charset="2"/>
              </a:rPr>
              <a:t> 14.9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1ACC734-AEF9-4E3D-9966-8213E580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69" y="3481297"/>
            <a:ext cx="4484956" cy="3240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F6AB1-BFC2-4017-AC0D-22D094DC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8463E4-330B-4D26-B75F-D05679D7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24818-D5A6-47DF-8921-733597271B04}"/>
              </a:ext>
            </a:extLst>
          </p:cNvPr>
          <p:cNvSpPr txBox="1"/>
          <p:nvPr/>
        </p:nvSpPr>
        <p:spPr>
          <a:xfrm>
            <a:off x="457200" y="1219200"/>
            <a:ext cx="8229600" cy="1754326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(data=subset(Prestige, !is.na(type)), 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income, y = prestige, </a:t>
            </a:r>
            <a:r>
              <a:rPr lang="en-US" dirty="0">
                <a:solidFill>
                  <a:srgbClr val="FF0000"/>
                </a:solidFill>
              </a:rPr>
              <a:t>color = type, shape=type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(size=2)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se=FALSE, size=2) +</a:t>
            </a:r>
          </a:p>
          <a:p>
            <a:r>
              <a:rPr lang="en-US" dirty="0"/>
              <a:t>  </a:t>
            </a:r>
            <a:r>
              <a:rPr lang="en-US" dirty="0" err="1"/>
              <a:t>theme_bw</a:t>
            </a:r>
            <a:r>
              <a:rPr lang="en-US" dirty="0"/>
              <a:t>(</a:t>
            </a:r>
            <a:r>
              <a:rPr lang="en-US" dirty="0" err="1"/>
              <a:t>base_size</a:t>
            </a:r>
            <a:r>
              <a:rPr lang="en-US" dirty="0"/>
              <a:t> = 18)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c(0.87, 0.25))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C3BAA-0AA4-4D4A-BB61-AB9D0F8B26A1}"/>
              </a:ext>
            </a:extLst>
          </p:cNvPr>
          <p:cNvSpPr txBox="1"/>
          <p:nvPr/>
        </p:nvSpPr>
        <p:spPr>
          <a:xfrm>
            <a:off x="533400" y="34290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Setting the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aesthetics give different symbols and regression lines for each group</a:t>
            </a:r>
          </a:p>
        </p:txBody>
      </p:sp>
    </p:spTree>
    <p:extLst>
      <p:ext uri="{BB962C8B-B14F-4D97-AF65-F5344CB8AC3E}">
        <p14:creationId xmlns:p14="http://schemas.microsoft.com/office/powerpoint/2010/main" val="1916353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229900-4622-4769-9BD0-B1CCE613C86F}"/>
              </a:ext>
            </a:extLst>
          </p:cNvPr>
          <p:cNvCxnSpPr>
            <a:cxnSpLocks/>
          </p:cNvCxnSpPr>
          <p:nvPr/>
        </p:nvCxnSpPr>
        <p:spPr>
          <a:xfrm>
            <a:off x="5257800" y="3644624"/>
            <a:ext cx="2305379" cy="22423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EC9771-48CF-46F0-8252-07C7D438E8A4}"/>
              </a:ext>
            </a:extLst>
          </p:cNvPr>
          <p:cNvCxnSpPr/>
          <p:nvPr/>
        </p:nvCxnSpPr>
        <p:spPr>
          <a:xfrm>
            <a:off x="3733800" y="5029200"/>
            <a:ext cx="2209800" cy="152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556D-D341-4A81-B4C1-2D98CB04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FC0C7-2BB1-44CB-9602-14FC45C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952D-BE03-434F-8EF3-2487D6364331}"/>
              </a:ext>
            </a:extLst>
          </p:cNvPr>
          <p:cNvSpPr txBox="1"/>
          <p:nvPr/>
        </p:nvSpPr>
        <p:spPr>
          <a:xfrm>
            <a:off x="457200" y="1751710"/>
            <a:ext cx="82296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(mod0, </a:t>
            </a:r>
            <a:r>
              <a:rPr lang="en-US" dirty="0" err="1"/>
              <a:t>col.pts</a:t>
            </a:r>
            <a:r>
              <a:rPr lang="en-US" dirty="0"/>
              <a:t>="red",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(mod1, add=TRUE, </a:t>
            </a:r>
            <a:r>
              <a:rPr lang="en-US" dirty="0" err="1"/>
              <a:t>col.pts</a:t>
            </a:r>
            <a:r>
              <a:rPr lang="en-US" dirty="0"/>
              <a:t>="blue",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2011-FC7C-4951-9DA1-E69D62BAD44A}"/>
              </a:ext>
            </a:extLst>
          </p:cNvPr>
          <p:cNvSpPr txBox="1"/>
          <p:nvPr/>
        </p:nvSpPr>
        <p:spPr>
          <a:xfrm>
            <a:off x="4572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of coefficients with CI often more informative than tables</a:t>
            </a:r>
          </a:p>
        </p:txBody>
      </p: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982775A-620F-4B69-AFEC-F91DEA82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66" y="2679206"/>
            <a:ext cx="4619048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277D4-C2EB-4C44-8949-5238A546C1A3}"/>
              </a:ext>
            </a:extLst>
          </p:cNvPr>
          <p:cNvSpPr txBox="1"/>
          <p:nvPr/>
        </p:nvSpPr>
        <p:spPr>
          <a:xfrm>
            <a:off x="5334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plots raw coefficients, and the </a:t>
            </a:r>
            <a:r>
              <a:rPr lang="en-US" dirty="0" err="1"/>
              <a:t>Xs</a:t>
            </a:r>
            <a:r>
              <a:rPr lang="en-US" dirty="0"/>
              <a:t> are on different scales, so effect of income doesn’t appear significant.</a:t>
            </a:r>
          </a:p>
        </p:txBody>
      </p:sp>
    </p:spTree>
    <p:extLst>
      <p:ext uri="{BB962C8B-B14F-4D97-AF65-F5344CB8AC3E}">
        <p14:creationId xmlns:p14="http://schemas.microsoft.com/office/powerpoint/2010/main" val="789126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A9B9-E90C-8458-D35C-736677DC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EA910-DA40-B661-81B3-26CB6AC1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3A0AD-4E0C-D68C-48C5-65915CCCCC94}"/>
              </a:ext>
            </a:extLst>
          </p:cNvPr>
          <p:cNvSpPr txBox="1"/>
          <p:nvPr/>
        </p:nvSpPr>
        <p:spPr>
          <a:xfrm>
            <a:off x="381000" y="1143000"/>
            <a:ext cx="8305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Plots of coefficients with CI often more informative than tables, but care is needed</a:t>
            </a:r>
          </a:p>
          <a:p>
            <a:endParaRPr lang="en-US" dirty="0"/>
          </a:p>
          <a:p>
            <a:r>
              <a:rPr lang="en-US" dirty="0"/>
              <a:t>Compare 3 models: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0F3A2-71BA-07AC-58A4-CCA51532A73D}"/>
              </a:ext>
            </a:extLst>
          </p:cNvPr>
          <p:cNvSpPr txBox="1"/>
          <p:nvPr/>
        </p:nvSpPr>
        <p:spPr>
          <a:xfrm>
            <a:off x="457200" y="2219220"/>
            <a:ext cx="8229600" cy="73866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mod0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income + women, data=Prestige)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mod1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women + income </a:t>
            </a:r>
            <a:r>
              <a:rPr lang="en-CA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+ type</a:t>
            </a:r>
            <a:r>
              <a:rPr lang="en-CA" sz="14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mod2 &lt;- </a:t>
            </a:r>
            <a:r>
              <a:rPr lang="en-CA" sz="1400" dirty="0" err="1">
                <a:latin typeface="Lucida Console" panose="020B0609040504020204" pitchFamily="49" charset="0"/>
              </a:rPr>
              <a:t>lm</a:t>
            </a:r>
            <a:r>
              <a:rPr lang="en-CA" sz="1400" dirty="0">
                <a:latin typeface="Lucida Console" panose="020B0609040504020204" pitchFamily="49" charset="0"/>
              </a:rPr>
              <a:t>(prestige ~ education + women + income </a:t>
            </a:r>
            <a:r>
              <a:rPr lang="en-CA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* type</a:t>
            </a:r>
            <a:r>
              <a:rPr lang="en-CA" sz="1400" dirty="0">
                <a:latin typeface="Lucida Console" panose="020B0609040504020204" pitchFamily="49" charset="0"/>
              </a:rPr>
              <a:t>, data=Prestige)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E1914-FD5E-EBD4-0B80-E43A020715F7}"/>
              </a:ext>
            </a:extLst>
          </p:cNvPr>
          <p:cNvSpPr txBox="1"/>
          <p:nvPr/>
        </p:nvSpPr>
        <p:spPr>
          <a:xfrm>
            <a:off x="481070" y="3854185"/>
            <a:ext cx="8229600" cy="107721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Lucida Console" panose="020B0609040504020204" pitchFamily="49" charset="0"/>
              </a:rPr>
              <a:t>library(</a:t>
            </a:r>
            <a:r>
              <a:rPr lang="en-CA" sz="1600" dirty="0" err="1">
                <a:latin typeface="Lucida Console" panose="020B0609040504020204" pitchFamily="49" charset="0"/>
              </a:rPr>
              <a:t>modelsummary</a:t>
            </a:r>
            <a:r>
              <a:rPr lang="en-CA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modelplot</a:t>
            </a:r>
            <a:r>
              <a:rPr lang="en-CA" sz="1600" dirty="0">
                <a:latin typeface="Lucida Console" panose="020B0609040504020204" pitchFamily="49" charset="0"/>
              </a:rPr>
              <a:t>(list("mod0" = mod0, "mod1" = mod1, "mod2" = mod2), 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      </a:t>
            </a:r>
            <a:r>
              <a:rPr lang="en-CA" sz="1600" dirty="0" err="1">
                <a:latin typeface="Lucida Console" panose="020B0609040504020204" pitchFamily="49" charset="0"/>
              </a:rPr>
              <a:t>coef_omit</a:t>
            </a:r>
            <a:r>
              <a:rPr lang="en-CA" sz="1600" dirty="0">
                <a:latin typeface="Lucida Console" panose="020B0609040504020204" pitchFamily="49" charset="0"/>
              </a:rPr>
              <a:t>="Intercept", size=1.3, alpha=0.7) +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    labs(title="Raw coefficients") </a:t>
            </a:r>
          </a:p>
        </p:txBody>
      </p:sp>
    </p:spTree>
    <p:extLst>
      <p:ext uri="{BB962C8B-B14F-4D97-AF65-F5344CB8AC3E}">
        <p14:creationId xmlns:p14="http://schemas.microsoft.com/office/powerpoint/2010/main" val="53966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CB16-E7BF-9CB5-CA18-C4CA8524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A89EA-CCDC-5978-3D42-D5BE2855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D9BAA6F-DBAF-3894-C2D4-779602EB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1" y="1768833"/>
            <a:ext cx="6559349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3CD73-0F69-EB66-F3F0-AF24ECB4F3D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Raw </a:t>
            </a:r>
            <a:r>
              <a:rPr lang="en-CA" b="1" dirty="0"/>
              <a:t>b</a:t>
            </a:r>
            <a:r>
              <a:rPr lang="en-CA" dirty="0"/>
              <a:t> coefficients are on different scales, so are not comparable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12D30-8BB5-5423-131B-1BDB0E3B7CF5}"/>
              </a:ext>
            </a:extLst>
          </p:cNvPr>
          <p:cNvSpPr txBox="1"/>
          <p:nvPr/>
        </p:nvSpPr>
        <p:spPr>
          <a:xfrm>
            <a:off x="457200" y="2514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income appears to be NS</a:t>
            </a:r>
          </a:p>
        </p:txBody>
      </p:sp>
    </p:spTree>
    <p:extLst>
      <p:ext uri="{BB962C8B-B14F-4D97-AF65-F5344CB8AC3E}">
        <p14:creationId xmlns:p14="http://schemas.microsoft.com/office/powerpoint/2010/main" val="751538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61970-E356-6384-31EC-6834A389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A1BCC-1F83-2ED5-CC9D-823F582526AA}"/>
              </a:ext>
            </a:extLst>
          </p:cNvPr>
          <p:cNvSpPr txBox="1"/>
          <p:nvPr/>
        </p:nvSpPr>
        <p:spPr>
          <a:xfrm>
            <a:off x="467710" y="37213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Instead, plot the standardized </a:t>
            </a:r>
            <a:r>
              <a:rPr lang="el-GR" b="1" dirty="0"/>
              <a:t>β</a:t>
            </a:r>
            <a:r>
              <a:rPr lang="en-CA" dirty="0"/>
              <a:t> coefficients.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Get these by scaling the variables to mean=0, </a:t>
            </a:r>
            <a:r>
              <a:rPr lang="en-CA" dirty="0" err="1"/>
              <a:t>stddev</a:t>
            </a:r>
            <a:r>
              <a:rPr lang="en-CA" dirty="0"/>
              <a:t>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Re-fit the models to the standardized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730B-6916-F366-3E53-C9D6A0C4BDBB}"/>
              </a:ext>
            </a:extLst>
          </p:cNvPr>
          <p:cNvSpPr txBox="1"/>
          <p:nvPr/>
        </p:nvSpPr>
        <p:spPr>
          <a:xfrm>
            <a:off x="454572" y="1626477"/>
            <a:ext cx="8229600" cy="101566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 &lt;- Prestige |&gt; mutate(across(where(</a:t>
            </a:r>
            <a:r>
              <a:rPr lang="en-CA" sz="1200" dirty="0" err="1">
                <a:latin typeface="Lucida Console" panose="020B0609040504020204" pitchFamily="49" charset="0"/>
              </a:rPr>
              <a:t>is.numeric</a:t>
            </a:r>
            <a:r>
              <a:rPr lang="en-CA" sz="1200" dirty="0">
                <a:latin typeface="Lucida Console" panose="020B0609040504020204" pitchFamily="49" charset="0"/>
              </a:rPr>
              <a:t>), scale))</a:t>
            </a:r>
          </a:p>
          <a:p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mod0_std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income + women,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mod1_std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women + income + type,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mod2_std &lt;- </a:t>
            </a:r>
            <a:r>
              <a:rPr lang="en-CA" sz="1200" dirty="0" err="1">
                <a:latin typeface="Lucida Console" panose="020B0609040504020204" pitchFamily="49" charset="0"/>
              </a:rPr>
              <a:t>lm</a:t>
            </a:r>
            <a:r>
              <a:rPr lang="en-CA" sz="1200" dirty="0">
                <a:latin typeface="Lucida Console" panose="020B0609040504020204" pitchFamily="49" charset="0"/>
              </a:rPr>
              <a:t>(prestige ~ education + women + income * type, data=</a:t>
            </a:r>
            <a:r>
              <a:rPr lang="en-CA" sz="1200" dirty="0" err="1">
                <a:latin typeface="Lucida Console" panose="020B0609040504020204" pitchFamily="49" charset="0"/>
              </a:rPr>
              <a:t>Prestige_std</a:t>
            </a:r>
            <a:r>
              <a:rPr lang="en-CA" sz="12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F8B7756-6C3D-7DE5-A894-5F356A3B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916" y="2888087"/>
            <a:ext cx="5677394" cy="3739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F444B-4BE1-8D4B-1408-9645328C91C6}"/>
              </a:ext>
            </a:extLst>
          </p:cNvPr>
          <p:cNvSpPr txBox="1"/>
          <p:nvPr/>
        </p:nvSpPr>
        <p:spPr>
          <a:xfrm>
            <a:off x="454572" y="3352800"/>
            <a:ext cx="2974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reflects the results shown in tabular output</a:t>
            </a:r>
          </a:p>
          <a:p>
            <a:endParaRPr lang="en-CA" dirty="0"/>
          </a:p>
          <a:p>
            <a:r>
              <a:rPr lang="en-CA" dirty="0"/>
              <a:t>Effect of income is </a:t>
            </a:r>
            <a:r>
              <a:rPr lang="en-CA" dirty="0" err="1"/>
              <a:t>signif</a:t>
            </a:r>
            <a:r>
              <a:rPr lang="en-CA" dirty="0"/>
              <a:t>. in all 3 models</a:t>
            </a:r>
          </a:p>
        </p:txBody>
      </p:sp>
    </p:spTree>
    <p:extLst>
      <p:ext uri="{BB962C8B-B14F-4D97-AF65-F5344CB8AC3E}">
        <p14:creationId xmlns:p14="http://schemas.microsoft.com/office/powerpoint/2010/main" val="361938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allows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9D528-7AC8-4DBB-8078-38A7B4E2820D}"/>
              </a:ext>
            </a:extLst>
          </p:cNvPr>
          <p:cNvSpPr txBox="1"/>
          <p:nvPr/>
        </p:nvSpPr>
        <p:spPr>
          <a:xfrm>
            <a:off x="457200" y="58674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education &amp; income are involved in this simple model.</a:t>
            </a:r>
          </a:p>
          <a:p>
            <a:r>
              <a:rPr lang="en-US" dirty="0"/>
              <a:t>Other controls allow setting classification details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not</a:t>
            </a:r>
            <a:r>
              <a:rPr lang="en-US" sz="2400" dirty="0">
                <a:sym typeface="Symbol"/>
              </a:rPr>
              <a:t>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80" imgH="203040" progId="Equation.DSMT4">
                  <p:embed/>
                </p:oleObj>
              </mc:Choice>
              <mc:Fallback>
                <p:oleObj name="Equation" r:id="rId2" imgW="622080" imgH="2030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                      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                                   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     </a:t>
            </a:r>
            <a:r>
              <a:rPr lang="en-US" sz="1600" dirty="0">
                <a:sym typeface="Wingdings" panose="05000000000000000000" pitchFamily="2" charset="2"/>
              </a:rPr>
              <a:t></a:t>
            </a:r>
            <a:endParaRPr lang="en-US" sz="1600" dirty="0"/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4097-39B5-401B-83C7-F5398430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performance package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D3699E1-3647-4C28-B208-034D08CD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08" y="1828800"/>
            <a:ext cx="5868571" cy="448190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41303-0863-4AC8-8069-51C45139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D2C3F-CFCE-42A8-B1D1-229AD72B61DE}"/>
              </a:ext>
            </a:extLst>
          </p:cNvPr>
          <p:cNvSpPr txBox="1"/>
          <p:nvPr/>
        </p:nvSpPr>
        <p:spPr>
          <a:xfrm>
            <a:off x="457200" y="1219200"/>
            <a:ext cx="24384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library(performance)</a:t>
            </a:r>
          </a:p>
          <a:p>
            <a:r>
              <a:rPr lang="en-US" dirty="0" err="1"/>
              <a:t>check_model</a:t>
            </a:r>
            <a:r>
              <a:rPr lang="en-US" dirty="0"/>
              <a:t>(mod0)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70B83-2339-4625-99CE-FA6250CA693E}"/>
              </a:ext>
            </a:extLst>
          </p:cNvPr>
          <p:cNvSpPr txBox="1"/>
          <p:nvPr/>
        </p:nvSpPr>
        <p:spPr>
          <a:xfrm>
            <a:off x="457200" y="2438400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package gives all the standard plots plus some others</a:t>
            </a:r>
          </a:p>
          <a:p>
            <a:endParaRPr lang="en-US" dirty="0"/>
          </a:p>
          <a:p>
            <a:r>
              <a:rPr lang="en-US" dirty="0"/>
              <a:t>Captions indicate what should be seen for a good model</a:t>
            </a:r>
          </a:p>
        </p:txBody>
      </p:sp>
    </p:spTree>
    <p:extLst>
      <p:ext uri="{BB962C8B-B14F-4D97-AF65-F5344CB8AC3E}">
        <p14:creationId xmlns:p14="http://schemas.microsoft.com/office/powerpoint/2010/main" val="2932737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2798325"/>
            <a:ext cx="1981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</a:t>
            </a:r>
            <a:r>
              <a:rPr lang="en-US" sz="1600" dirty="0">
                <a:solidFill>
                  <a:srgbClr val="FF0000"/>
                </a:solidFill>
              </a:rPr>
              <a:t>standardized coefficient</a:t>
            </a:r>
            <a:r>
              <a:rPr lang="en-US" sz="1600" dirty="0"/>
              <a:t> with 95% CI</a:t>
            </a:r>
          </a:p>
          <a:p>
            <a:endParaRPr lang="en-US" sz="1600" dirty="0"/>
          </a:p>
          <a:p>
            <a:r>
              <a:rPr lang="en-US" sz="1600" dirty="0"/>
              <a:t>Factors (Country, sector) are shown relative to the baseline category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5351</Words>
  <Application>Microsoft Office PowerPoint</Application>
  <PresentationFormat>On-screen Show (4:3)</PresentationFormat>
  <Paragraphs>711</Paragraphs>
  <Slides>68</Slides>
  <Notes>4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Plots for linear models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The same, with ggplot2</vt:lpstr>
      <vt:lpstr>Try log(income)</vt:lpstr>
      <vt:lpstr>Stratify by type?</vt:lpstr>
      <vt:lpstr>ggplot2</vt:lpstr>
      <vt:lpstr>Scatterplot matrix</vt:lpstr>
      <vt:lpstr>Fit a simple model</vt:lpstr>
      <vt:lpstr>Fit a more complex model</vt:lpstr>
      <vt:lpstr>Coefficient plots</vt:lpstr>
      <vt:lpstr>Coefficient plots</vt:lpstr>
      <vt:lpstr>Coefficient plots</vt:lpstr>
      <vt:lpstr>PowerPoint Presentation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performance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15</cp:revision>
  <dcterms:created xsi:type="dcterms:W3CDTF">2021-11-03T14:34:50Z</dcterms:created>
  <dcterms:modified xsi:type="dcterms:W3CDTF">2022-08-25T16:31:29Z</dcterms:modified>
</cp:coreProperties>
</file>